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63"/>
  </p:notesMasterIdLst>
  <p:sldIdLst>
    <p:sldId id="693" r:id="rId2"/>
    <p:sldId id="717" r:id="rId3"/>
    <p:sldId id="710" r:id="rId4"/>
    <p:sldId id="616" r:id="rId5"/>
    <p:sldId id="513" r:id="rId6"/>
    <p:sldId id="521" r:id="rId7"/>
    <p:sldId id="668" r:id="rId8"/>
    <p:sldId id="264" r:id="rId9"/>
    <p:sldId id="701" r:id="rId10"/>
    <p:sldId id="493" r:id="rId11"/>
    <p:sldId id="718" r:id="rId12"/>
    <p:sldId id="702" r:id="rId13"/>
    <p:sldId id="703" r:id="rId14"/>
    <p:sldId id="705" r:id="rId15"/>
    <p:sldId id="706" r:id="rId16"/>
    <p:sldId id="707" r:id="rId17"/>
    <p:sldId id="708" r:id="rId18"/>
    <p:sldId id="709" r:id="rId19"/>
    <p:sldId id="592" r:id="rId20"/>
    <p:sldId id="670" r:id="rId21"/>
    <p:sldId id="280" r:id="rId22"/>
    <p:sldId id="666" r:id="rId23"/>
    <p:sldId id="350" r:id="rId24"/>
    <p:sldId id="704" r:id="rId25"/>
    <p:sldId id="636" r:id="rId26"/>
    <p:sldId id="689" r:id="rId27"/>
    <p:sldId id="642" r:id="rId28"/>
    <p:sldId id="643" r:id="rId29"/>
    <p:sldId id="687" r:id="rId30"/>
    <p:sldId id="640" r:id="rId31"/>
    <p:sldId id="685" r:id="rId32"/>
    <p:sldId id="631" r:id="rId33"/>
    <p:sldId id="632" r:id="rId34"/>
    <p:sldId id="686" r:id="rId35"/>
    <p:sldId id="672" r:id="rId36"/>
    <p:sldId id="638" r:id="rId37"/>
    <p:sldId id="719" r:id="rId38"/>
    <p:sldId id="692" r:id="rId39"/>
    <p:sldId id="724" r:id="rId40"/>
    <p:sldId id="726" r:id="rId41"/>
    <p:sldId id="723" r:id="rId42"/>
    <p:sldId id="725" r:id="rId43"/>
    <p:sldId id="729" r:id="rId44"/>
    <p:sldId id="721" r:id="rId45"/>
    <p:sldId id="727" r:id="rId46"/>
    <p:sldId id="608" r:id="rId47"/>
    <p:sldId id="688" r:id="rId48"/>
    <p:sldId id="712" r:id="rId49"/>
    <p:sldId id="713" r:id="rId50"/>
    <p:sldId id="715" r:id="rId51"/>
    <p:sldId id="714" r:id="rId52"/>
    <p:sldId id="716" r:id="rId53"/>
    <p:sldId id="690" r:id="rId54"/>
    <p:sldId id="333" r:id="rId55"/>
    <p:sldId id="328" r:id="rId56"/>
    <p:sldId id="691" r:id="rId57"/>
    <p:sldId id="645" r:id="rId58"/>
    <p:sldId id="278" r:id="rId59"/>
    <p:sldId id="593" r:id="rId60"/>
    <p:sldId id="585" r:id="rId61"/>
    <p:sldId id="287"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41"/>
    <p:restoredTop sz="96671"/>
  </p:normalViewPr>
  <p:slideViewPr>
    <p:cSldViewPr snapToGrid="0">
      <p:cViewPr varScale="1">
        <p:scale>
          <a:sx n="128" d="100"/>
          <a:sy n="128" d="100"/>
        </p:scale>
        <p:origin x="168" y="84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50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39.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0.png"/><Relationship Id="rId17" Type="http://schemas.openxmlformats.org/officeDocument/2006/relationships/image" Target="../media/image135.jpg"/><Relationship Id="rId25" Type="http://schemas.openxmlformats.org/officeDocument/2006/relationships/image" Target="../media/image143.png"/><Relationship Id="rId2" Type="http://schemas.openxmlformats.org/officeDocument/2006/relationships/hyperlink" Target="https://openchainproject.org/news/2025/05/15/monthly-2025-05-14" TargetMode="Externa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2.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33.png"/><Relationship Id="rId23" Type="http://schemas.openxmlformats.org/officeDocument/2006/relationships/image" Target="../media/image141.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37.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2.png"/><Relationship Id="rId22" Type="http://schemas.openxmlformats.org/officeDocument/2006/relationships/image" Target="../media/image140.png"/></Relationships>
</file>

<file path=ppt/slides/_rels/slide2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9.png"/><Relationship Id="rId3"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6.png"/><Relationship Id="rId11" Type="http://schemas.openxmlformats.org/officeDocument/2006/relationships/image" Target="../media/image137.png"/><Relationship Id="rId5" Type="http://schemas.openxmlformats.org/officeDocument/2006/relationships/image" Target="../media/image146.png"/><Relationship Id="rId15" Type="http://schemas.openxmlformats.org/officeDocument/2006/relationships/image" Target="../media/image143.png"/><Relationship Id="rId10" Type="http://schemas.openxmlformats.org/officeDocument/2006/relationships/image" Target="../media/image133.png"/><Relationship Id="rId4" Type="http://schemas.openxmlformats.org/officeDocument/2006/relationships/image" Target="../media/image145.png"/><Relationship Id="rId9" Type="http://schemas.openxmlformats.org/officeDocument/2006/relationships/image" Target="../media/image132.png"/><Relationship Id="rId14" Type="http://schemas.openxmlformats.org/officeDocument/2006/relationships/image" Target="../media/image142.png"/></Relationships>
</file>

<file path=ppt/slides/_rels/slide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54.png"/><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4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3.jpg"/><Relationship Id="rId5" Type="http://schemas.openxmlformats.org/officeDocument/2006/relationships/image" Target="../media/image172.jpg"/><Relationship Id="rId4" Type="http://schemas.openxmlformats.org/officeDocument/2006/relationships/image" Target="../media/image171.png"/></Relationships>
</file>

<file path=ppt/slides/_rels/slide55.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5.jpg"/><Relationship Id="rId5" Type="http://schemas.openxmlformats.org/officeDocument/2006/relationships/image" Target="../media/image174.png"/><Relationship Id="rId4" Type="http://schemas.openxmlformats.org/officeDocument/2006/relationships/hyperlink" Target="https://github.com/OpenChain-Project/SBOM-sg/blob/main/Cross-Industry-SBOM-Quality-Guide/en/Cross-Industry-SBOM-Quality-Guide.m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Everywhere</a:t>
            </a:r>
          </a:p>
        </p:txBody>
      </p:sp>
    </p:spTree>
    <p:extLst>
      <p:ext uri="{BB962C8B-B14F-4D97-AF65-F5344CB8AC3E}">
        <p14:creationId xmlns:p14="http://schemas.microsoft.com/office/powerpoint/2010/main" val="271671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High Level Solution – Process Approach</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19</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1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1071517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a:t>
            </a:r>
            <a:r>
              <a:rPr lang="en-US" sz="1800" dirty="0" err="1">
                <a:solidFill>
                  <a:schemeClr val="bg2"/>
                </a:solidFill>
                <a:latin typeface="Open Sans Light" pitchFamily="2" charset="0"/>
                <a:ea typeface="Open Sans Light" pitchFamily="2" charset="0"/>
                <a:cs typeface="Open Sans Light" pitchFamily="2" charset="0"/>
              </a:rPr>
              <a:t>Trillains</a:t>
            </a:r>
            <a:r>
              <a:rPr lang="en-US" sz="1800" dirty="0">
                <a:solidFill>
                  <a:schemeClr val="bg2"/>
                </a:solidFill>
                <a:latin typeface="Open Sans Light" pitchFamily="2" charset="0"/>
                <a:ea typeface="Open Sans Light" pitchFamily="2" charset="0"/>
                <a:cs typeface="Open Sans Light" pitchFamily="2" charset="0"/>
              </a:rPr>
              <a:t>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1078884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2252132" y="1017800"/>
            <a:ext cx="5843237" cy="3934165"/>
          </a:xfrm>
          <a:prstGeom prst="rect">
            <a:avLst/>
          </a:prstGeom>
        </p:spPr>
      </p:pic>
    </p:spTree>
    <p:extLst>
      <p:ext uri="{BB962C8B-B14F-4D97-AF65-F5344CB8AC3E}">
        <p14:creationId xmlns:p14="http://schemas.microsoft.com/office/powerpoint/2010/main" val="553970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1092198" y="1017800"/>
            <a:ext cx="7240567" cy="3472114"/>
          </a:xfrm>
          <a:prstGeom prst="rect">
            <a:avLst/>
          </a:prstGeom>
        </p:spPr>
      </p:pic>
    </p:spTree>
    <p:extLst>
      <p:ext uri="{BB962C8B-B14F-4D97-AF65-F5344CB8AC3E}">
        <p14:creationId xmlns:p14="http://schemas.microsoft.com/office/powerpoint/2010/main" val="313435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00694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6848-FB1C-DDDC-3D1E-CD2AB92B57BB}"/>
              </a:ext>
            </a:extLst>
          </p:cNvPr>
          <p:cNvSpPr>
            <a:spLocks noGrp="1"/>
          </p:cNvSpPr>
          <p:nvPr>
            <p:ph type="title"/>
          </p:nvPr>
        </p:nvSpPr>
        <p:spPr/>
        <p:txBody>
          <a:bodyPr>
            <a:normAutofit fontScale="90000"/>
          </a:bodyPr>
          <a:lstStyle/>
          <a:p>
            <a:r>
              <a:rPr lang="en-JP" dirty="0"/>
              <a:t>A Simple Conceptual Workslow</a:t>
            </a:r>
          </a:p>
        </p:txBody>
      </p:sp>
      <p:sp>
        <p:nvSpPr>
          <p:cNvPr id="3" name="Text Placeholder 2">
            <a:extLst>
              <a:ext uri="{FF2B5EF4-FFF2-40B4-BE49-F238E27FC236}">
                <a16:creationId xmlns:a16="http://schemas.microsoft.com/office/drawing/2014/main" id="{37665885-4324-6357-7392-767199D5BEDE}"/>
              </a:ext>
            </a:extLst>
          </p:cNvPr>
          <p:cNvSpPr>
            <a:spLocks noGrp="1"/>
          </p:cNvSpPr>
          <p:nvPr>
            <p:ph type="body" idx="1"/>
          </p:nvPr>
        </p:nvSpPr>
        <p:spPr/>
        <p:txBody>
          <a:bodyPr/>
          <a:lstStyle/>
          <a:p>
            <a:r>
              <a:rPr lang="en-JP" dirty="0"/>
              <a:t>Study</a:t>
            </a:r>
            <a:br>
              <a:rPr lang="en-JP" dirty="0"/>
            </a:br>
            <a:r>
              <a:rPr lang="en-JP" dirty="0"/>
              <a:t> </a:t>
            </a:r>
          </a:p>
          <a:p>
            <a:r>
              <a:rPr lang="en-JP" dirty="0"/>
              <a:t>Brainstorm</a:t>
            </a:r>
            <a:br>
              <a:rPr lang="en-JP" dirty="0"/>
            </a:br>
            <a:endParaRPr lang="en-JP" dirty="0">
              <a:solidFill>
                <a:srgbClr val="00B050"/>
              </a:solidFill>
            </a:endParaRPr>
          </a:p>
          <a:p>
            <a:r>
              <a:rPr lang="en-JP" dirty="0"/>
              <a:t>Make a Guide (if useful)</a:t>
            </a:r>
            <a:br>
              <a:rPr lang="en-JP" dirty="0"/>
            </a:br>
            <a:endParaRPr lang="en-JP" dirty="0">
              <a:solidFill>
                <a:srgbClr val="00B050"/>
              </a:solidFill>
            </a:endParaRPr>
          </a:p>
          <a:p>
            <a:r>
              <a:rPr lang="en-JP" dirty="0"/>
              <a:t>Make a Specification (if useful)</a:t>
            </a:r>
            <a:br>
              <a:rPr lang="en-JP" dirty="0"/>
            </a:br>
            <a:endParaRPr lang="en-JP" dirty="0"/>
          </a:p>
          <a:p>
            <a:r>
              <a:rPr lang="en-JP" dirty="0"/>
              <a:t>Make a Standard (if useful)</a:t>
            </a:r>
          </a:p>
        </p:txBody>
      </p:sp>
      <p:sp>
        <p:nvSpPr>
          <p:cNvPr id="4" name="Down Arrow 3">
            <a:extLst>
              <a:ext uri="{FF2B5EF4-FFF2-40B4-BE49-F238E27FC236}">
                <a16:creationId xmlns:a16="http://schemas.microsoft.com/office/drawing/2014/main" id="{C919C5F0-78CD-F4E1-6A30-2275404DAAFC}"/>
              </a:ext>
            </a:extLst>
          </p:cNvPr>
          <p:cNvSpPr/>
          <p:nvPr/>
        </p:nvSpPr>
        <p:spPr>
          <a:xfrm>
            <a:off x="932328"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4F6B4E16-5769-CD47-1894-6CE155D0C7A5}"/>
              </a:ext>
            </a:extLst>
          </p:cNvPr>
          <p:cNvSpPr/>
          <p:nvPr/>
        </p:nvSpPr>
        <p:spPr>
          <a:xfrm>
            <a:off x="932328"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9F7C8D66-AD3A-0193-27FE-8A72685ABBC6}"/>
              </a:ext>
            </a:extLst>
          </p:cNvPr>
          <p:cNvSpPr/>
          <p:nvPr/>
        </p:nvSpPr>
        <p:spPr>
          <a:xfrm>
            <a:off x="932328"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775644A0-B0C0-4AF6-D9BD-9E6430FA09FE}"/>
              </a:ext>
            </a:extLst>
          </p:cNvPr>
          <p:cNvSpPr/>
          <p:nvPr/>
        </p:nvSpPr>
        <p:spPr>
          <a:xfrm>
            <a:off x="932328"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876243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 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Track All This Work </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13292</TotalTime>
  <Words>1827</Words>
  <Application>Microsoft Macintosh PowerPoint</Application>
  <PresentationFormat>On-screen Show (16:9)</PresentationFormat>
  <Paragraphs>259</Paragraphs>
  <Slides>61</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Archivo</vt:lpstr>
      <vt:lpstr>Archivo ExtraLight</vt:lpstr>
      <vt:lpstr>Archivo Light</vt:lpstr>
      <vt:lpstr>Noto Sans Symbols</vt:lpstr>
      <vt:lpstr>Arial</vt:lpstr>
      <vt:lpstr>Courier New</vt:lpstr>
      <vt:lpstr>Josefin Sans</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Global Codebase Statistics</vt:lpstr>
      <vt:lpstr>What is the  Supply Chain?</vt:lpstr>
      <vt:lpstr>PowerPoint Presentation</vt:lpstr>
      <vt:lpstr>PowerPoint Presentation</vt:lpstr>
      <vt:lpstr>PowerPoint Presentation</vt:lpstr>
      <vt:lpstr>PowerPoint Presentation</vt:lpstr>
      <vt:lpstr>PowerPoint Presentation</vt:lpstr>
      <vt:lpstr>The Supply Chain is Everywhere</vt:lpstr>
      <vt:lpstr>High Level Solution – Process Approach</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We Have Community Study and Work Groups</vt:lpstr>
      <vt:lpstr>We Have Commercial Support</vt:lpstr>
      <vt:lpstr>We Have Free Reference Material</vt:lpstr>
      <vt:lpstr>Example Reference Material</vt:lpstr>
      <vt:lpstr>Reference Training Slides</vt:lpstr>
      <vt:lpstr>Free Training Courses</vt:lpstr>
      <vt:lpstr>Policy Template</vt:lpstr>
      <vt:lpstr>Capability Model</vt:lpstr>
      <vt:lpstr>Supplier Education</vt:lpstr>
      <vt:lpstr>Self-Certification Checklists</vt:lpstr>
      <vt:lpstr>Case Studies</vt:lpstr>
      <vt:lpstr>100+</vt:lpstr>
      <vt:lpstr>Evolution</vt:lpstr>
      <vt:lpstr>Open Source Management</vt:lpstr>
      <vt:lpstr>Open Source Regulation</vt:lpstr>
      <vt:lpstr>Biggest Market Challenges</vt:lpstr>
      <vt:lpstr>Biggest Operational Challenges</vt:lpstr>
      <vt:lpstr>A Simple Conceptual Workslow</vt:lpstr>
      <vt:lpstr>Evolution in Practice</vt:lpstr>
      <vt:lpstr>AI Compliance Draft Guide Ready</vt:lpstr>
      <vt:lpstr>SBOM Study Group Update</vt:lpstr>
      <vt:lpstr>In Conclusion</vt:lpstr>
      <vt:lpstr>What Is Happening Right Now?</vt:lpstr>
      <vt:lpstr>What Is Coming Next For The Market?</vt:lpstr>
      <vt:lpstr>What Will The OpenChain Project Do? </vt:lpstr>
      <vt:lpstr>Track All This Work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225</cp:revision>
  <dcterms:modified xsi:type="dcterms:W3CDTF">2025-06-16T00:24:25Z</dcterms:modified>
</cp:coreProperties>
</file>